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474" r:id="rId3"/>
    <p:sldId id="50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11" r:id="rId13"/>
    <p:sldId id="404" r:id="rId14"/>
    <p:sldId id="411" r:id="rId15"/>
    <p:sldId id="475" r:id="rId16"/>
    <p:sldId id="495" r:id="rId17"/>
    <p:sldId id="429" r:id="rId18"/>
    <p:sldId id="481" r:id="rId19"/>
    <p:sldId id="477" r:id="rId20"/>
    <p:sldId id="478" r:id="rId21"/>
    <p:sldId id="488" r:id="rId22"/>
    <p:sldId id="493" r:id="rId23"/>
    <p:sldId id="489" r:id="rId24"/>
    <p:sldId id="494" r:id="rId25"/>
    <p:sldId id="496" r:id="rId26"/>
    <p:sldId id="498" r:id="rId27"/>
    <p:sldId id="499" r:id="rId28"/>
    <p:sldId id="500" r:id="rId29"/>
    <p:sldId id="501" r:id="rId30"/>
    <p:sldId id="484" r:id="rId31"/>
    <p:sldId id="512" r:id="rId32"/>
    <p:sldId id="513" r:id="rId33"/>
    <p:sldId id="476" r:id="rId34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FF"/>
    <a:srgbClr val="FF9999"/>
    <a:srgbClr val="CCCCFF"/>
    <a:srgbClr val="FF99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9" autoAdjust="0"/>
    <p:restoredTop sz="79822" autoAdjust="0"/>
  </p:normalViewPr>
  <p:slideViewPr>
    <p:cSldViewPr>
      <p:cViewPr varScale="1">
        <p:scale>
          <a:sx n="88" d="100"/>
          <a:sy n="88" d="100"/>
        </p:scale>
        <p:origin x="225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335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DA7F6-9387-4DD8-8056-F78B88258D7E}" type="datetimeFigureOut">
              <a:rPr lang="ko-KR" altLang="en-US" smtClean="0"/>
              <a:pPr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5E060-394D-4A7D-9857-B006C7A7F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9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E060-394D-4A7D-9857-B006C7A7F6B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02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E060-394D-4A7D-9857-B006C7A7F6B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9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E060-394D-4A7D-9857-B006C7A7F6B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68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E060-394D-4A7D-9857-B006C7A7F6B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0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E060-394D-4A7D-9857-B006C7A7F6B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2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5E060-394D-4A7D-9857-B006C7A7F6B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6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428736"/>
            <a:ext cx="7772400" cy="121444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600" b="1" dirty="0">
                <a:solidFill>
                  <a:srgbClr val="000099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86124"/>
            <a:ext cx="6400800" cy="17526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 rtl="0" eaLnBrk="0" fontAlgn="t" latinLnBrk="1" hangingPunct="0">
              <a:spcBef>
                <a:spcPct val="20000"/>
              </a:spcBef>
              <a:spcAft>
                <a:spcPct val="0"/>
              </a:spcAft>
              <a:buClr>
                <a:srgbClr val="9C10D2"/>
              </a:buClr>
              <a:buSzPct val="100000"/>
              <a:buFont typeface="Wingdings" pitchFamily="2" charset="2"/>
              <a:buNone/>
              <a:defRPr kumimoji="1" lang="ko-KR" altLang="en-US" sz="2000" dirty="0">
                <a:solidFill>
                  <a:srgbClr val="000099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165"/>
            <a:ext cx="9144000" cy="108000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랩 템플릿(하단) copy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05048"/>
            <a:ext cx="91440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 userDrawn="1"/>
        </p:nvSpPr>
        <p:spPr>
          <a:xfrm>
            <a:off x="0" y="6754030"/>
            <a:ext cx="9144000" cy="108000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blipFill dpi="0" rotWithShape="1">
          <a:blip r:embed="rId2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랩 템플릿(하단) copy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05048"/>
            <a:ext cx="91440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2942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ctr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b="0" dirty="0" smtClean="0">
                <a:solidFill>
                  <a:srgbClr val="000099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872728"/>
            <a:ext cx="9144000" cy="108000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59569" y="1071546"/>
            <a:ext cx="8424862" cy="5072098"/>
          </a:xfrm>
          <a:prstGeom prst="rect">
            <a:avLst/>
          </a:prstGeom>
        </p:spPr>
        <p:txBody>
          <a:bodyPr/>
          <a:lstStyle>
            <a:lvl1pPr marL="514350" indent="-514350" fontAlgn="ctr">
              <a:lnSpc>
                <a:spcPct val="100000"/>
              </a:lnSpc>
              <a:buClr>
                <a:srgbClr val="000099"/>
              </a:buClr>
              <a:buSzPct val="100000"/>
              <a:buFont typeface="+mj-lt"/>
              <a:buAutoNum type="arabicPeriod"/>
              <a:defRPr kumimoji="1" lang="ko-KR" altLang="en-US" sz="2400" b="1" dirty="0" smtClean="0">
                <a:solidFill>
                  <a:srgbClr val="000099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0100" indent="-342900" fontAlgn="ctr">
              <a:lnSpc>
                <a:spcPct val="100000"/>
              </a:lnSpc>
              <a:buClr>
                <a:srgbClr val="00B0F0"/>
              </a:buClr>
              <a:buSzPct val="100000"/>
              <a:buFont typeface="+mj-lt"/>
              <a:buAutoNum type="arabicParenR"/>
              <a:defRPr kumimoji="1" lang="ko-KR" altLang="en-US" sz="1800" b="1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  <a:sym typeface="Symbol" pitchFamily="18" charset="2"/>
              </a:defRPr>
            </a:lvl2pPr>
            <a:lvl3pPr fontAlgn="ctr">
              <a:lnSpc>
                <a:spcPct val="100000"/>
              </a:lnSpc>
              <a:buClr>
                <a:srgbClr val="663300"/>
              </a:buClr>
              <a:buSzPct val="50000"/>
              <a:buFont typeface="맑은 고딕" pitchFamily="50" charset="-127"/>
              <a:buChar char="●"/>
              <a:defRPr kumimoji="1" lang="ko-KR" altLang="en-US" sz="1600" b="1" dirty="0" smtClean="0">
                <a:solidFill>
                  <a:srgbClr val="000099"/>
                </a:solidFill>
                <a:latin typeface="맑은 고딕" pitchFamily="50" charset="-127"/>
                <a:ea typeface="맑은 고딕" pitchFamily="50" charset="-127"/>
              </a:defRPr>
            </a:lvl3pPr>
            <a:lvl4pPr fontAlgn="ctr">
              <a:lnSpc>
                <a:spcPct val="100000"/>
              </a:lnSpc>
              <a:buClr>
                <a:srgbClr val="CC00CC"/>
              </a:buClr>
              <a:buSzPct val="100000"/>
              <a:buFontTx/>
              <a:buBlip>
                <a:blip r:embed="rId4"/>
              </a:buBlip>
              <a:defRPr kumimoji="1" lang="ko-KR" altLang="en-US" sz="1400" b="1" dirty="0" smtClean="0">
                <a:solidFill>
                  <a:srgbClr val="000099"/>
                </a:solidFill>
                <a:latin typeface="맑은 고딕" pitchFamily="50" charset="-127"/>
                <a:ea typeface="맑은 고딕" pitchFamily="50" charset="-127"/>
              </a:defRPr>
            </a:lvl4pPr>
            <a:lvl5pPr fontAlgn="ctr">
              <a:lnSpc>
                <a:spcPct val="100000"/>
              </a:lnSpc>
              <a:defRPr kumimoji="1" lang="ko-KR" altLang="en-US" sz="1200" b="1" dirty="0" smtClean="0">
                <a:solidFill>
                  <a:srgbClr val="000099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endParaRPr lang="ko-KR" alt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-title">
    <p:bg>
      <p:bgPr>
        <a:blipFill dpi="0" rotWithShape="1">
          <a:blip r:embed="rId2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1880574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600" b="1" cap="all">
                <a:solidFill>
                  <a:srgbClr val="000099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marL="0" marR="0" lvl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1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rPr>
              <a:t>마스터 제목 스타일 편집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3360506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2938463" y="6535738"/>
            <a:ext cx="19050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fontAlgn="ctr">
              <a:spcBef>
                <a:spcPct val="0"/>
              </a:spcBef>
              <a:buClrTx/>
              <a:buSzTx/>
              <a:buFontTx/>
              <a:buNone/>
              <a:defRPr/>
            </a:pPr>
            <a:fld id="{583B4CF4-9838-4927-882F-05CC363D664D}" type="slidenum">
              <a:rPr kumimoji="0" lang="en-US" altLang="ko-KR" sz="1000" b="1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pPr algn="r" font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ko-KR" sz="1000" b="1" dirty="0">
              <a:solidFill>
                <a:srgbClr val="00006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3253187"/>
            <a:ext cx="9144000" cy="108000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랩 템플릿(하단) copy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05048"/>
            <a:ext cx="91440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랩 템플릿(하단) copy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05048"/>
            <a:ext cx="91440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 descr="Bar(Title)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6988"/>
            <a:ext cx="9144000" cy="955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2942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ctr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b="0" dirty="0" smtClean="0">
                <a:solidFill>
                  <a:srgbClr val="000099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2938463" y="6535738"/>
            <a:ext cx="19050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fontAlgn="ctr">
              <a:spcBef>
                <a:spcPct val="0"/>
              </a:spcBef>
              <a:buClrTx/>
              <a:buSzTx/>
              <a:buFontTx/>
              <a:buNone/>
              <a:defRPr/>
            </a:pPr>
            <a:fld id="{583B4CF4-9838-4927-882F-05CC363D664D}" type="slidenum">
              <a:rPr kumimoji="0" lang="en-US" altLang="ko-KR" sz="1000" b="1">
                <a:solidFill>
                  <a:srgbClr val="000066"/>
                </a:solidFill>
                <a:latin typeface="맑은 고딕" pitchFamily="50" charset="-127"/>
                <a:ea typeface="맑은 고딕" pitchFamily="50" charset="-127"/>
              </a:rPr>
              <a:pPr algn="r" font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ko-KR" sz="1000" b="1" dirty="0">
              <a:solidFill>
                <a:srgbClr val="00006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59569" y="1071546"/>
            <a:ext cx="8424862" cy="5072098"/>
          </a:xfrm>
          <a:prstGeom prst="rect">
            <a:avLst/>
          </a:prstGeom>
        </p:spPr>
        <p:txBody>
          <a:bodyPr/>
          <a:lstStyle>
            <a:lvl1pPr fontAlgn="ctr">
              <a:lnSpc>
                <a:spcPct val="100000"/>
              </a:lnSpc>
              <a:buClr>
                <a:srgbClr val="AC08AC"/>
              </a:buClr>
              <a:buSzPct val="80000"/>
              <a:buFont typeface="맑은 고딕" pitchFamily="50" charset="-127"/>
              <a:buChar char="■"/>
              <a:defRPr kumimoji="1" lang="ko-KR" altLang="en-US" sz="2000" b="1" dirty="0" smtClean="0">
                <a:solidFill>
                  <a:srgbClr val="000099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fontAlgn="ctr">
              <a:lnSpc>
                <a:spcPct val="100000"/>
              </a:lnSpc>
              <a:buClr>
                <a:srgbClr val="81DE10"/>
              </a:buClr>
              <a:buSzPct val="80000"/>
              <a:buFont typeface="맑은 고딕" pitchFamily="50" charset="-127"/>
              <a:buChar char="◆"/>
              <a:defRPr kumimoji="1" lang="ko-KR" altLang="en-US" sz="1800" b="1" dirty="0" smtClean="0">
                <a:solidFill>
                  <a:srgbClr val="000099"/>
                </a:solidFill>
                <a:latin typeface="맑은 고딕" pitchFamily="50" charset="-127"/>
                <a:ea typeface="맑은 고딕" pitchFamily="50" charset="-127"/>
                <a:sym typeface="Symbol" pitchFamily="18" charset="2"/>
              </a:defRPr>
            </a:lvl2pPr>
            <a:lvl3pPr fontAlgn="ctr">
              <a:lnSpc>
                <a:spcPct val="100000"/>
              </a:lnSpc>
              <a:buClr>
                <a:srgbClr val="663300"/>
              </a:buClr>
              <a:buSzPct val="50000"/>
              <a:buFont typeface="맑은 고딕" pitchFamily="50" charset="-127"/>
              <a:buChar char="●"/>
              <a:defRPr kumimoji="1" lang="ko-KR" altLang="en-US" sz="1600" b="1" dirty="0" smtClean="0">
                <a:solidFill>
                  <a:srgbClr val="000099"/>
                </a:solidFill>
                <a:latin typeface="맑은 고딕" pitchFamily="50" charset="-127"/>
                <a:ea typeface="맑은 고딕" pitchFamily="50" charset="-127"/>
              </a:defRPr>
            </a:lvl3pPr>
            <a:lvl4pPr fontAlgn="ctr">
              <a:lnSpc>
                <a:spcPct val="100000"/>
              </a:lnSpc>
              <a:buClr>
                <a:srgbClr val="CC00CC"/>
              </a:buClr>
              <a:buSzPct val="100000"/>
              <a:buFontTx/>
              <a:buBlip>
                <a:blip r:embed="rId4"/>
              </a:buBlip>
              <a:defRPr kumimoji="1" lang="ko-KR" altLang="en-US" sz="1400" b="1" dirty="0" smtClean="0">
                <a:solidFill>
                  <a:srgbClr val="000099"/>
                </a:solidFill>
                <a:latin typeface="맑은 고딕" pitchFamily="50" charset="-127"/>
                <a:ea typeface="맑은 고딕" pitchFamily="50" charset="-127"/>
              </a:defRPr>
            </a:lvl4pPr>
            <a:lvl5pPr fontAlgn="ctr">
              <a:lnSpc>
                <a:spcPct val="100000"/>
              </a:lnSpc>
              <a:defRPr kumimoji="1" lang="ko-KR" altLang="en-US" sz="1200" b="1" dirty="0" smtClean="0">
                <a:solidFill>
                  <a:srgbClr val="000099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0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pi@192.168.1.3:/home/pi/gpio_device_test.k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smtClean="0"/>
              <a:t>13</a:t>
            </a:r>
            <a:r>
              <a:rPr lang="ko-KR" altLang="en-US" smtClean="0"/>
              <a:t>주차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endParaRPr lang="en-US" altLang="ko-KR" dirty="0" smtClean="0"/>
          </a:p>
          <a:p>
            <a:r>
              <a:rPr lang="en-US" altLang="ko-KR" dirty="0" smtClean="0"/>
              <a:t>2019. 06. 03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GPIO(2/4)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GPIO Mapping</a:t>
            </a:r>
            <a:r>
              <a:rPr lang="ko-KR" altLang="en-US" smtClean="0"/>
              <a:t>정보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</p:txBody>
      </p:sp>
      <p:pic>
        <p:nvPicPr>
          <p:cNvPr id="5122" name="Picture 2" descr="라즈베리파이 2 B+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8243" y="2492157"/>
            <a:ext cx="4427474" cy="27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rot="5400000">
            <a:off x="2231740" y="3302478"/>
            <a:ext cx="216024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96" y="1577769"/>
            <a:ext cx="4426255" cy="44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1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GPIO[3/4]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라즈베이 파이 안에서 명령어로 확인</a:t>
            </a:r>
            <a:endParaRPr lang="en-US" altLang="ko-KR" smtClean="0"/>
          </a:p>
          <a:p>
            <a:pPr lvl="1"/>
            <a:r>
              <a:rPr lang="en-US" altLang="ko-KR" smtClean="0"/>
              <a:t>gpio readall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04864"/>
            <a:ext cx="4909924" cy="3456384"/>
          </a:xfrm>
          <a:prstGeom prst="rect">
            <a:avLst/>
          </a:prstGeom>
        </p:spPr>
      </p:pic>
      <p:pic>
        <p:nvPicPr>
          <p:cNvPr id="5" name="Picture 2" descr="라즈베리파이 2 B+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31600" y="2795551"/>
            <a:ext cx="4427474" cy="27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5400000">
            <a:off x="1891897" y="3605872"/>
            <a:ext cx="216024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GPIO[4/4]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실습에 사용될 </a:t>
            </a:r>
            <a:r>
              <a:rPr lang="en-US" altLang="ko-KR" smtClean="0"/>
              <a:t>GPIO</a:t>
            </a:r>
            <a:r>
              <a:rPr lang="ko-KR" altLang="en-US" smtClean="0"/>
              <a:t>의 위치</a:t>
            </a:r>
            <a:endParaRPr lang="en-US" altLang="ko-KR" smtClean="0"/>
          </a:p>
          <a:p>
            <a:pPr lvl="1"/>
            <a:r>
              <a:rPr lang="en-US" altLang="ko-KR" smtClean="0"/>
              <a:t>GPIO=4 , gound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204864"/>
            <a:ext cx="4909924" cy="34563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5400000">
            <a:off x="4391980" y="2456892"/>
            <a:ext cx="216024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5400000">
            <a:off x="7351230" y="2103774"/>
            <a:ext cx="190850" cy="1883538"/>
          </a:xfrm>
          <a:prstGeom prst="rect">
            <a:avLst/>
          </a:prstGeom>
          <a:noFill/>
          <a:ln w="38100">
            <a:solidFill>
              <a:srgbClr val="FFFF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FF99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26" y="1844824"/>
            <a:ext cx="2034814" cy="4176464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195736" y="2780928"/>
            <a:ext cx="216024" cy="16919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28262" y="2611738"/>
            <a:ext cx="216024" cy="169190"/>
          </a:xfrm>
          <a:prstGeom prst="ellipse">
            <a:avLst/>
          </a:prstGeom>
          <a:noFill/>
          <a:ln w="127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Device Driver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41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 </a:t>
            </a:r>
            <a:r>
              <a:rPr lang="en-US" altLang="ko-KR" dirty="0" smtClean="0"/>
              <a:t>(</a:t>
            </a:r>
            <a:r>
              <a:rPr lang="en-US" altLang="ko-KR" dirty="0"/>
              <a:t>1</a:t>
            </a:r>
            <a:r>
              <a:rPr lang="en-US" altLang="ko-KR" dirty="0" smtClean="0"/>
              <a:t>/3)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95736" y="1340768"/>
            <a:ext cx="4248472" cy="19442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55776" y="2636912"/>
            <a:ext cx="3528392" cy="5040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Device Driver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67744" y="4041068"/>
            <a:ext cx="4104456" cy="108012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5916" y="180542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Kernel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99892" y="44371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Hardware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599892" y="3140968"/>
            <a:ext cx="0" cy="90000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148064" y="3140968"/>
            <a:ext cx="0" cy="90000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Driver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하드웨어나 장치를 제어하기 위한 커널의 일부분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요청하는 프로그램이 드라이버의 명령어를 호출하면 드라이버는 장치에 명령어를 전달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5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Device Driver 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en-US" altLang="ko-KR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19872" y="1634500"/>
            <a:ext cx="2592288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Device Driver </a:t>
            </a:r>
            <a:r>
              <a:rPr lang="ko-KR" altLang="en-US" sz="1600" dirty="0" smtClean="0">
                <a:solidFill>
                  <a:schemeClr val="tx1"/>
                </a:solidFill>
              </a:rPr>
              <a:t>소스 코딩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19872" y="2353440"/>
            <a:ext cx="2592288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크로스 컴파일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19872" y="3072380"/>
            <a:ext cx="2592288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Device Driver </a:t>
            </a:r>
            <a:r>
              <a:rPr lang="ko-KR" altLang="en-US" sz="1600" dirty="0" smtClean="0">
                <a:solidFill>
                  <a:schemeClr val="tx1"/>
                </a:solidFill>
              </a:rPr>
              <a:t>모듈 적재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23514" y="3791320"/>
            <a:ext cx="2592288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Test Code </a:t>
            </a:r>
            <a:r>
              <a:rPr lang="ko-KR" altLang="en-US" sz="1600" dirty="0" smtClean="0">
                <a:solidFill>
                  <a:schemeClr val="tx1"/>
                </a:solidFill>
              </a:rPr>
              <a:t>작성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19872" y="4510260"/>
            <a:ext cx="2592288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Test Code </a:t>
            </a:r>
            <a:r>
              <a:rPr lang="ko-KR" altLang="en-US" sz="1600" dirty="0" smtClean="0">
                <a:solidFill>
                  <a:schemeClr val="tx1"/>
                </a:solidFill>
              </a:rPr>
              <a:t>컴파일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19872" y="5229200"/>
            <a:ext cx="2592288" cy="36004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Test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7" idx="2"/>
            <a:endCxn id="8" idx="0"/>
          </p:cNvCxnSpPr>
          <p:nvPr/>
        </p:nvCxnSpPr>
        <p:spPr>
          <a:xfrm>
            <a:off x="4716016" y="1994540"/>
            <a:ext cx="0" cy="35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8" idx="2"/>
            <a:endCxn id="9" idx="0"/>
          </p:cNvCxnSpPr>
          <p:nvPr/>
        </p:nvCxnSpPr>
        <p:spPr>
          <a:xfrm>
            <a:off x="4716016" y="2713480"/>
            <a:ext cx="0" cy="35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9" idx="2"/>
            <a:endCxn id="10" idx="0"/>
          </p:cNvCxnSpPr>
          <p:nvPr/>
        </p:nvCxnSpPr>
        <p:spPr>
          <a:xfrm>
            <a:off x="4716016" y="3432420"/>
            <a:ext cx="3642" cy="35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2"/>
            <a:endCxn id="11" idx="0"/>
          </p:cNvCxnSpPr>
          <p:nvPr/>
        </p:nvCxnSpPr>
        <p:spPr>
          <a:xfrm flipH="1">
            <a:off x="4716016" y="4151360"/>
            <a:ext cx="3642" cy="35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1" idx="2"/>
            <a:endCxn id="12" idx="0"/>
          </p:cNvCxnSpPr>
          <p:nvPr/>
        </p:nvCxnSpPr>
        <p:spPr>
          <a:xfrm>
            <a:off x="4716016" y="4870300"/>
            <a:ext cx="0" cy="35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Device Driver </a:t>
            </a:r>
            <a:r>
              <a:rPr lang="ko-KR" altLang="en-US" dirty="0" smtClean="0"/>
              <a:t>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2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Device Driver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rpi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 </a:t>
            </a:r>
            <a:r>
              <a:rPr lang="en-US" altLang="ko-KR" dirty="0" err="1" smtClean="0"/>
              <a:t>gpio_module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디렉토리 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v</a:t>
            </a:r>
            <a:r>
              <a:rPr lang="en-US" altLang="ko-KR" dirty="0" smtClean="0"/>
              <a:t>i </a:t>
            </a:r>
            <a:r>
              <a:rPr lang="en-US" altLang="ko-KR" dirty="0" err="1" smtClean="0"/>
              <a:t>Makefile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v</a:t>
            </a:r>
            <a:r>
              <a:rPr lang="en-US" altLang="ko-KR" dirty="0" smtClean="0"/>
              <a:t>i </a:t>
            </a:r>
            <a:r>
              <a:rPr lang="en-US" altLang="ko-KR" dirty="0" err="1" smtClean="0"/>
              <a:t>gpio_device_driver.h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525" y="1555231"/>
            <a:ext cx="4284950" cy="10164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24130"/>
            <a:ext cx="8039100" cy="1752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019" y="5238521"/>
            <a:ext cx="5889461" cy="91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8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Device Driver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i </a:t>
            </a:r>
            <a:r>
              <a:rPr lang="en-US" altLang="ko-KR" dirty="0" err="1" smtClean="0"/>
              <a:t>gpio_device_driver.c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45" y="1612980"/>
            <a:ext cx="6719909" cy="45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Contents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 부품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GPIO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Device Driver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Device Driver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과제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39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Device Driver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i </a:t>
            </a:r>
            <a:r>
              <a:rPr lang="en-US" altLang="ko-KR" dirty="0" err="1" smtClean="0"/>
              <a:t>gpio_device_driver.c</a:t>
            </a:r>
            <a:r>
              <a:rPr lang="en-US" altLang="ko-KR" dirty="0" smtClean="0"/>
              <a:t> (continued)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56792"/>
            <a:ext cx="830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Device Driver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(4/6)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i </a:t>
            </a:r>
            <a:r>
              <a:rPr lang="en-US" altLang="ko-KR" dirty="0" err="1" smtClean="0"/>
              <a:t>gpio_device_driver.c</a:t>
            </a:r>
            <a:r>
              <a:rPr lang="en-US" altLang="ko-KR" dirty="0" smtClean="0"/>
              <a:t> (continued)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4864"/>
            <a:ext cx="8418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6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Device Driver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(5/6)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r>
              <a:rPr lang="en-US" altLang="ko-KR" dirty="0" smtClean="0"/>
              <a:t>i </a:t>
            </a:r>
            <a:r>
              <a:rPr lang="en-US" altLang="ko-KR" dirty="0" err="1" smtClean="0"/>
              <a:t>gpio_device_driver.c</a:t>
            </a:r>
            <a:r>
              <a:rPr lang="en-US" altLang="ko-KR" dirty="0" smtClean="0"/>
              <a:t> (continued)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5" y="2485369"/>
            <a:ext cx="7550629" cy="22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2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Device Driver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Make</a:t>
            </a:r>
          </a:p>
          <a:p>
            <a:pPr lvl="1"/>
            <a:r>
              <a:rPr lang="en-US" altLang="ko-KR" dirty="0"/>
              <a:t>w</a:t>
            </a:r>
            <a:r>
              <a:rPr lang="en-US" altLang="ko-KR" dirty="0" smtClean="0"/>
              <a:t>arning</a:t>
            </a:r>
            <a:r>
              <a:rPr lang="ko-KR" altLang="en-US" dirty="0" smtClean="0"/>
              <a:t>은 무시해도 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988840"/>
            <a:ext cx="73342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</a:t>
            </a:r>
            <a:r>
              <a:rPr lang="ko-KR" altLang="en-US" dirty="0" smtClean="0"/>
              <a:t> 파이를 이용한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41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모듈 사용</a:t>
            </a:r>
            <a:r>
              <a:rPr lang="en-US" altLang="ko-KR" dirty="0" smtClean="0"/>
              <a:t>(1/10)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9568" y="1071546"/>
            <a:ext cx="8784431" cy="5072098"/>
          </a:xfrm>
        </p:spPr>
        <p:txBody>
          <a:bodyPr/>
          <a:lstStyle/>
          <a:p>
            <a:r>
              <a:rPr lang="ko-KR" altLang="en-US" dirty="0" smtClean="0"/>
              <a:t>모듈 이동</a:t>
            </a:r>
            <a:endParaRPr lang="en-US" altLang="ko-KR" dirty="0" smtClean="0"/>
          </a:p>
          <a:p>
            <a:pPr lvl="1"/>
            <a:r>
              <a:rPr lang="en-US" altLang="ko-KR" sz="1600" dirty="0" err="1" smtClean="0"/>
              <a:t>sudo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scp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gpio_device_driver.ko</a:t>
            </a:r>
            <a:r>
              <a:rPr lang="en-US" altLang="ko-KR" sz="1600" dirty="0" smtClean="0"/>
              <a:t> </a:t>
            </a:r>
            <a:r>
              <a:rPr lang="en-US" altLang="ko-KR" sz="1600" dirty="0" smtClean="0">
                <a:hlinkClick r:id="rId3"/>
              </a:rPr>
              <a:t>pi@192.168.1.3:/home/pi/</a:t>
            </a:r>
            <a:r>
              <a:rPr lang="en-US" altLang="ko-KR" sz="1600" dirty="0" err="1" smtClean="0">
                <a:hlinkClick r:id="rId3"/>
              </a:rPr>
              <a:t>gpio_device_test.ko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2276872"/>
            <a:ext cx="79343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 사용</a:t>
            </a:r>
            <a:r>
              <a:rPr lang="en-US" altLang="ko-KR" dirty="0" smtClean="0"/>
              <a:t>(2/10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라즈베리</a:t>
            </a:r>
            <a:r>
              <a:rPr lang="ko-KR" altLang="en-US" dirty="0" smtClean="0"/>
              <a:t> 파이에서 코드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nano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test_gpio.h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nano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test_gpio.c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3676650" cy="60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97645"/>
            <a:ext cx="3441740" cy="30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 사용</a:t>
            </a:r>
            <a:r>
              <a:rPr lang="en-US" altLang="ko-KR" dirty="0" smtClean="0"/>
              <a:t>(3/10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nano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test_gpio.c</a:t>
            </a:r>
            <a:r>
              <a:rPr lang="en-US" altLang="ko-KR" dirty="0"/>
              <a:t> (continued)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Makefile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56792"/>
            <a:ext cx="6048375" cy="2257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788" y="4437112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0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 사용</a:t>
            </a:r>
            <a:r>
              <a:rPr lang="en-US" altLang="ko-KR" dirty="0" smtClean="0"/>
              <a:t>(4/10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컴파일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모듈 적재</a:t>
            </a:r>
            <a:endParaRPr lang="en-US" altLang="ko-KR" smtClean="0"/>
          </a:p>
          <a:p>
            <a:pPr lvl="1"/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933056"/>
            <a:ext cx="6544727" cy="288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61" y="1534250"/>
            <a:ext cx="4823461" cy="10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2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 사용</a:t>
            </a:r>
            <a:r>
              <a:rPr lang="en-US" altLang="ko-KR" dirty="0" smtClean="0"/>
              <a:t>(5/10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결과 영상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700808"/>
            <a:ext cx="5798539" cy="432048"/>
          </a:xfrm>
          <a:prstGeom prst="rect">
            <a:avLst/>
          </a:prstGeom>
        </p:spPr>
      </p:pic>
      <p:pic>
        <p:nvPicPr>
          <p:cNvPr id="7" name="20170607_2132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9752" y="3335332"/>
            <a:ext cx="374441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회로 부품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9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smtClean="0"/>
              <a:t>과제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LED 2</a:t>
            </a:r>
            <a:r>
              <a:rPr lang="ko-KR" altLang="en-US" smtClean="0"/>
              <a:t>개를 사용하여 번갈아가면서 깜빡이도록 프로그램 구현</a:t>
            </a:r>
            <a:endParaRPr lang="en-US" altLang="ko-KR" dirty="0"/>
          </a:p>
          <a:p>
            <a:pPr lvl="1"/>
            <a:r>
              <a:rPr lang="ko-KR" altLang="en-US" smtClean="0"/>
              <a:t>결과 영상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3" name="20170607_1303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696" y="1988840"/>
            <a:ext cx="5112568" cy="38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제출 </a:t>
            </a:r>
            <a:r>
              <a:rPr lang="ko-KR" altLang="en-US" dirty="0"/>
              <a:t>기한</a:t>
            </a:r>
            <a:endParaRPr lang="en-US" altLang="ko-KR" dirty="0"/>
          </a:p>
          <a:p>
            <a:pPr lvl="1"/>
            <a:r>
              <a:rPr lang="en-US" altLang="ko-KR" dirty="0" smtClean="0"/>
              <a:t>2019.06.10(</a:t>
            </a:r>
            <a:r>
              <a:rPr lang="ko-KR" altLang="en-US" dirty="0"/>
              <a:t>월</a:t>
            </a:r>
            <a:r>
              <a:rPr lang="en-US" altLang="ko-KR" dirty="0" smtClean="0"/>
              <a:t>) 13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00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추가 제출 기한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2019.06.17(</a:t>
            </a:r>
            <a:r>
              <a:rPr lang="ko-KR" altLang="en-US" dirty="0"/>
              <a:t>월</a:t>
            </a:r>
            <a:r>
              <a:rPr lang="en-US" altLang="ko-KR" dirty="0" smtClean="0"/>
              <a:t>) 13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00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제출 방법</a:t>
            </a:r>
            <a:endParaRPr lang="en-US" altLang="ko-KR" dirty="0"/>
          </a:p>
          <a:p>
            <a:pPr lvl="1"/>
            <a:r>
              <a:rPr lang="ko-KR" altLang="en-US" dirty="0" smtClean="0"/>
              <a:t>사용한 프로그램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구현 방법에 대한 보고서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양식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OS00_07_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_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.zip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871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5400" smtClean="0"/>
              <a:t>Q&amp;A</a:t>
            </a:r>
            <a:endParaRPr lang="ko-KR" altLang="en-US" sz="540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3600" smtClean="0"/>
              <a:t>Thank you!!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7048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회로 부품 소개</a:t>
            </a:r>
            <a:r>
              <a:rPr lang="en-US" altLang="ko-KR" smtClean="0"/>
              <a:t>[1/4]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브래드보드</a:t>
            </a:r>
            <a:endParaRPr lang="en-US" altLang="ko-KR" smtClean="0"/>
          </a:p>
          <a:p>
            <a:pPr lvl="1"/>
            <a:r>
              <a:rPr lang="ko-KR" altLang="en-US" smtClean="0"/>
              <a:t>회로를 구성하는 보드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양 사이드는 세로</a:t>
            </a:r>
            <a:r>
              <a:rPr lang="en-US" altLang="ko-KR" smtClean="0"/>
              <a:t>, </a:t>
            </a:r>
            <a:r>
              <a:rPr lang="ko-KR" altLang="en-US" smtClean="0"/>
              <a:t>중앙은 가로로 연결되어있다</a:t>
            </a:r>
            <a:r>
              <a:rPr lang="en-US" altLang="ko-KR" smtClean="0"/>
              <a:t>.</a:t>
            </a:r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과전류로 인해 탈 수 있기 때문에 </a:t>
            </a:r>
            <a:r>
              <a:rPr lang="ko-KR" altLang="en-US" smtClean="0">
                <a:solidFill>
                  <a:srgbClr val="FF0000"/>
                </a:solidFill>
              </a:rPr>
              <a:t>화재</a:t>
            </a:r>
            <a:r>
              <a:rPr lang="ko-KR" altLang="en-US" smtClean="0"/>
              <a:t>에 주의해야한다</a:t>
            </a:r>
            <a:r>
              <a:rPr lang="en-US" altLang="ko-KR" smtClean="0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891366" cy="799258"/>
          </a:xfrm>
          <a:prstGeom prst="rect">
            <a:avLst/>
          </a:prstGeom>
        </p:spPr>
      </p:pic>
      <p:sp>
        <p:nvSpPr>
          <p:cNvPr id="4" name="AutoShape 2" descr="브레드보드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789040"/>
            <a:ext cx="2657475" cy="17240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2843808" y="5336554"/>
            <a:ext cx="309634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0800000">
            <a:off x="5580112" y="4032684"/>
            <a:ext cx="0" cy="6204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rot="10800000">
            <a:off x="5580112" y="4653136"/>
            <a:ext cx="0" cy="6204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843808" y="3861048"/>
            <a:ext cx="309634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9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회로 부품 소개</a:t>
            </a:r>
            <a:r>
              <a:rPr lang="en-US" altLang="ko-KR" smtClean="0"/>
              <a:t>[2/4]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LED</a:t>
            </a:r>
          </a:p>
          <a:p>
            <a:pPr lvl="1"/>
            <a:r>
              <a:rPr lang="ko-KR" altLang="en-US" smtClean="0"/>
              <a:t>긴 다리에 </a:t>
            </a:r>
            <a:r>
              <a:rPr lang="en-US" altLang="ko-KR" smtClean="0"/>
              <a:t>GPIO </a:t>
            </a:r>
            <a:r>
              <a:rPr lang="ko-KR" altLang="en-US" smtClean="0"/>
              <a:t>혹은 </a:t>
            </a:r>
            <a:r>
              <a:rPr lang="en-US" altLang="ko-KR" smtClean="0"/>
              <a:t>5v</a:t>
            </a:r>
            <a:r>
              <a:rPr lang="ko-KR" altLang="en-US" smtClean="0"/>
              <a:t>를 연결 </a:t>
            </a:r>
            <a:r>
              <a:rPr lang="en-US" altLang="ko-KR" smtClean="0"/>
              <a:t>, </a:t>
            </a:r>
            <a:r>
              <a:rPr lang="ko-KR" altLang="en-US" smtClean="0"/>
              <a:t>짧은 다리에 그라운드를 연결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극성을 반대로 연결하게 되면 </a:t>
            </a:r>
            <a:r>
              <a:rPr lang="en-US" altLang="ko-KR" smtClean="0"/>
              <a:t>LED</a:t>
            </a:r>
            <a:r>
              <a:rPr lang="ko-KR" altLang="en-US" smtClean="0"/>
              <a:t>가 탈 수도 있다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en-US" altLang="ko-KR" smtClean="0"/>
              <a:t>LED</a:t>
            </a:r>
            <a:r>
              <a:rPr lang="ko-KR" altLang="en-US" smtClean="0"/>
              <a:t>를 오래 연결한 상태에서 만지면 뜨겁기 때문에 </a:t>
            </a:r>
            <a:r>
              <a:rPr lang="ko-KR" altLang="en-US" smtClean="0">
                <a:solidFill>
                  <a:srgbClr val="FF0000"/>
                </a:solidFill>
              </a:rPr>
              <a:t>화상</a:t>
            </a:r>
            <a:r>
              <a:rPr lang="ko-KR" altLang="en-US" smtClean="0"/>
              <a:t>에 주의해야한다</a:t>
            </a:r>
            <a:r>
              <a:rPr lang="en-US" altLang="ko-KR" smtClean="0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 dirty="0"/>
          </a:p>
        </p:txBody>
      </p:sp>
      <p:pic>
        <p:nvPicPr>
          <p:cNvPr id="1026" name="Picture 2" descr="LED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72816"/>
            <a:ext cx="2378695" cy="19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8" idx="3"/>
          </p:cNvCxnSpPr>
          <p:nvPr/>
        </p:nvCxnSpPr>
        <p:spPr>
          <a:xfrm>
            <a:off x="3031067" y="2924944"/>
            <a:ext cx="1180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8414" y="2601778"/>
            <a:ext cx="192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2060"/>
                </a:solidFill>
              </a:rPr>
              <a:t>긴 다리에 </a:t>
            </a:r>
            <a:r>
              <a:rPr lang="en-US" altLang="ko-KR" b="1" smtClean="0">
                <a:solidFill>
                  <a:srgbClr val="002060"/>
                </a:solidFill>
              </a:rPr>
              <a:t>+</a:t>
            </a:r>
            <a:r>
              <a:rPr lang="ko-KR" altLang="en-US" b="1" smtClean="0">
                <a:solidFill>
                  <a:srgbClr val="002060"/>
                </a:solidFill>
              </a:rPr>
              <a:t>단자</a:t>
            </a:r>
            <a:r>
              <a:rPr lang="en-US" altLang="ko-KR" b="1" smtClean="0">
                <a:solidFill>
                  <a:srgbClr val="002060"/>
                </a:solidFill>
              </a:rPr>
              <a:t>(GPIO, 5v)</a:t>
            </a:r>
            <a:r>
              <a:rPr lang="ko-KR" altLang="en-US" b="1" smtClean="0">
                <a:solidFill>
                  <a:srgbClr val="002060"/>
                </a:solidFill>
              </a:rPr>
              <a:t> 연결</a:t>
            </a:r>
            <a:endParaRPr lang="ko-KR" altLang="en-US" b="1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3817" y="2601777"/>
            <a:ext cx="206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2060"/>
                </a:solidFill>
              </a:rPr>
              <a:t>짧은 다리에 </a:t>
            </a:r>
            <a:r>
              <a:rPr lang="en-US" altLang="ko-KR" b="1">
                <a:solidFill>
                  <a:srgbClr val="002060"/>
                </a:solidFill>
              </a:rPr>
              <a:t>-</a:t>
            </a:r>
            <a:r>
              <a:rPr lang="ko-KR" altLang="en-US" b="1" smtClean="0">
                <a:solidFill>
                  <a:srgbClr val="002060"/>
                </a:solidFill>
              </a:rPr>
              <a:t>단자</a:t>
            </a:r>
            <a:r>
              <a:rPr lang="en-US" altLang="ko-KR" b="1" smtClean="0">
                <a:solidFill>
                  <a:srgbClr val="002060"/>
                </a:solidFill>
              </a:rPr>
              <a:t>(</a:t>
            </a:r>
            <a:r>
              <a:rPr lang="ko-KR" altLang="en-US" b="1" smtClean="0">
                <a:solidFill>
                  <a:srgbClr val="002060"/>
                </a:solidFill>
              </a:rPr>
              <a:t>그라운드</a:t>
            </a:r>
            <a:r>
              <a:rPr lang="en-US" altLang="ko-KR" b="1" smtClean="0">
                <a:solidFill>
                  <a:srgbClr val="002060"/>
                </a:solidFill>
              </a:rPr>
              <a:t>)</a:t>
            </a:r>
            <a:r>
              <a:rPr lang="ko-KR" altLang="en-US" b="1" smtClean="0">
                <a:solidFill>
                  <a:srgbClr val="002060"/>
                </a:solidFill>
              </a:rPr>
              <a:t> 연결</a:t>
            </a:r>
            <a:endParaRPr lang="ko-KR" altLang="en-US" b="1">
              <a:solidFill>
                <a:srgbClr val="00206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rot="10800000">
            <a:off x="4549426" y="2941780"/>
            <a:ext cx="118089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"/>
            <a:ext cx="896240" cy="78579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6" y="-8099"/>
            <a:ext cx="891366" cy="7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회로 부품 소개</a:t>
            </a:r>
            <a:r>
              <a:rPr lang="en-US" altLang="ko-KR" smtClean="0"/>
              <a:t>[3/4]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전선</a:t>
            </a:r>
            <a:endParaRPr lang="en-US" altLang="ko-KR" smtClean="0"/>
          </a:p>
          <a:p>
            <a:pPr lvl="1"/>
            <a:r>
              <a:rPr lang="ko-KR" altLang="en-US" smtClean="0"/>
              <a:t>회로를 연결하는 선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위 그림은 브래드 보드에 꽂는 부분과</a:t>
            </a:r>
            <a:r>
              <a:rPr lang="en-US" altLang="ko-KR" smtClean="0"/>
              <a:t>, </a:t>
            </a:r>
            <a:r>
              <a:rPr lang="ko-KR" altLang="en-US" smtClean="0"/>
              <a:t>라즈베리 파이에 꽂는 부분을 보여주고 있다</a:t>
            </a:r>
            <a:r>
              <a:rPr lang="en-US" altLang="ko-KR" smtClean="0"/>
              <a:t>.</a:t>
            </a:r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419916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0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회로 부품 소개 </a:t>
            </a:r>
            <a:r>
              <a:rPr lang="en-US" altLang="ko-KR" smtClean="0"/>
              <a:t>[4/4]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저항</a:t>
            </a:r>
            <a:endParaRPr lang="en-US" altLang="ko-KR" smtClean="0"/>
          </a:p>
          <a:p>
            <a:pPr lvl="1"/>
            <a:r>
              <a:rPr lang="ko-KR" altLang="en-US" smtClean="0"/>
              <a:t>전류의 흐름을 방해한다</a:t>
            </a:r>
            <a:r>
              <a:rPr lang="en-US" altLang="ko-KR" smtClean="0"/>
              <a:t>.</a:t>
            </a:r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저항 가운데에 색깔 띠가 둘러져 있는데 이를 통해 저항이 얼마인지 알 수 있다</a:t>
            </a:r>
            <a:r>
              <a:rPr lang="en-US" altLang="ko-KR" smtClean="0"/>
              <a:t>.</a:t>
            </a:r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오래 연결 했을 때 뜨거울 수 있기 때문에 </a:t>
            </a:r>
            <a:r>
              <a:rPr lang="ko-KR" altLang="en-US" smtClean="0">
                <a:solidFill>
                  <a:srgbClr val="FF0000"/>
                </a:solidFill>
              </a:rPr>
              <a:t>화상</a:t>
            </a:r>
            <a:r>
              <a:rPr lang="ko-KR" altLang="en-US" smtClean="0"/>
              <a:t>에 주의해야한다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098" name="Picture 2" descr="저항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01008"/>
            <a:ext cx="2520280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"/>
            <a:ext cx="896240" cy="7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GPIO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8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GPIO(1/4)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General-Purpose Input/Output</a:t>
            </a:r>
          </a:p>
          <a:p>
            <a:pPr lvl="1"/>
            <a:r>
              <a:rPr lang="ko-KR" altLang="en-US" smtClean="0"/>
              <a:t>입력 </a:t>
            </a:r>
            <a:r>
              <a:rPr lang="en-US" altLang="ko-KR" smtClean="0"/>
              <a:t>/ </a:t>
            </a:r>
            <a:r>
              <a:rPr lang="ko-KR" altLang="en-US" smtClean="0"/>
              <a:t>출력이 가능한 </a:t>
            </a:r>
            <a:r>
              <a:rPr lang="en-US" altLang="ko-KR" smtClean="0"/>
              <a:t>IO</a:t>
            </a:r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입력 또는 출력 핀을 포함</a:t>
            </a:r>
            <a:r>
              <a:rPr lang="en-US" altLang="ko-KR" smtClean="0"/>
              <a:t>, </a:t>
            </a:r>
            <a:r>
              <a:rPr lang="ko-KR" altLang="en-US" smtClean="0"/>
              <a:t>사용자가 </a:t>
            </a:r>
            <a:r>
              <a:rPr lang="en-US" altLang="ko-KR" smtClean="0"/>
              <a:t>GPIO</a:t>
            </a:r>
            <a:r>
              <a:rPr lang="ko-KR" altLang="en-US" smtClean="0"/>
              <a:t>의 동작을 런타임에 제어할 수 있다</a:t>
            </a:r>
            <a:r>
              <a:rPr lang="en-US" altLang="ko-KR" smtClean="0"/>
              <a:t>.</a:t>
            </a:r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라즈베리 파이 </a:t>
            </a:r>
            <a:r>
              <a:rPr lang="en-US" altLang="ko-KR" smtClean="0"/>
              <a:t>2 B+</a:t>
            </a:r>
            <a:r>
              <a:rPr lang="ko-KR" altLang="en-US" smtClean="0"/>
              <a:t>의 </a:t>
            </a:r>
            <a:r>
              <a:rPr lang="en-US" altLang="ko-KR" smtClean="0"/>
              <a:t>GPIO </a:t>
            </a:r>
            <a:r>
              <a:rPr lang="ko-KR" altLang="en-US" smtClean="0"/>
              <a:t>위치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</p:txBody>
      </p:sp>
      <p:pic>
        <p:nvPicPr>
          <p:cNvPr id="5122" name="Picture 2" descr="라즈베리파이 2 B+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649159"/>
            <a:ext cx="4427474" cy="27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15816" y="3861048"/>
            <a:ext cx="216024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4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sz="10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21436</TotalTime>
  <Words>476</Words>
  <Application>Microsoft Office PowerPoint</Application>
  <PresentationFormat>화면 슬라이드 쇼(4:3)</PresentationFormat>
  <Paragraphs>175</Paragraphs>
  <Slides>33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HY헤드라인M</vt:lpstr>
      <vt:lpstr>맑은 고딕</vt:lpstr>
      <vt:lpstr>Arial</vt:lpstr>
      <vt:lpstr>Symbol</vt:lpstr>
      <vt:lpstr>Wingdings</vt:lpstr>
      <vt:lpstr>Office 테마</vt:lpstr>
      <vt:lpstr>실습 13주차</vt:lpstr>
      <vt:lpstr>Contents</vt:lpstr>
      <vt:lpstr>회로 부품 소개</vt:lpstr>
      <vt:lpstr>회로 부품 소개[1/4]</vt:lpstr>
      <vt:lpstr>회로 부품 소개[2/4]</vt:lpstr>
      <vt:lpstr>회로 부품 소개[3/4]</vt:lpstr>
      <vt:lpstr>회로 부품 소개 [4/4]</vt:lpstr>
      <vt:lpstr>GPIO</vt:lpstr>
      <vt:lpstr>GPIO(1/4)</vt:lpstr>
      <vt:lpstr>GPIO(2/4)</vt:lpstr>
      <vt:lpstr>GPIO[3/4]</vt:lpstr>
      <vt:lpstr>GPIO[4/4]</vt:lpstr>
      <vt:lpstr>Device Driver</vt:lpstr>
      <vt:lpstr>Device Driver (1/3)</vt:lpstr>
      <vt:lpstr>Device Driver (2/3)</vt:lpstr>
      <vt:lpstr>Device Driver (3/3)</vt:lpstr>
      <vt:lpstr>Device Driver 제작</vt:lpstr>
      <vt:lpstr>Device Driver 제작(1/6)</vt:lpstr>
      <vt:lpstr>Device Driver 제작(2/6)</vt:lpstr>
      <vt:lpstr>Device Driver 제작(3/6)</vt:lpstr>
      <vt:lpstr>Device Driver 제작(4/6)</vt:lpstr>
      <vt:lpstr>Device Driver 제작(5/6)</vt:lpstr>
      <vt:lpstr>Device Driver 제작(6/6)</vt:lpstr>
      <vt:lpstr>라즈베리 파이를 이용한 LED제어</vt:lpstr>
      <vt:lpstr>모듈 사용(1/10)</vt:lpstr>
      <vt:lpstr>모듈 사용(2/10)</vt:lpstr>
      <vt:lpstr>모듈 사용(3/10)</vt:lpstr>
      <vt:lpstr>모듈 사용(4/10)</vt:lpstr>
      <vt:lpstr>모듈 사용(5/10)</vt:lpstr>
      <vt:lpstr>과제</vt:lpstr>
      <vt:lpstr>과제 (1/2)</vt:lpstr>
      <vt:lpstr>과제 (2/2)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JK</dc:creator>
  <cp:lastModifiedBy>admin</cp:lastModifiedBy>
  <cp:revision>684</cp:revision>
  <dcterms:created xsi:type="dcterms:W3CDTF">2011-03-25T06:45:23Z</dcterms:created>
  <dcterms:modified xsi:type="dcterms:W3CDTF">2019-06-03T03:38:10Z</dcterms:modified>
</cp:coreProperties>
</file>